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731520" y="1280160"/>
            <a:ext cx="10789920" cy="44805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4200">
                <a:solidFill>
                  <a:srgbClr val="0F2747"/>
                </a:solidFill>
              </a:defRPr>
            </a:pPr>
            <a:r>
              <a:t>Hexa 收益管理服務 Sales Kit</a:t>
            </a:r>
          </a:p>
          <a:p>
            <a:pPr>
              <a:defRPr sz="2000">
                <a:solidFill>
                  <a:srgbClr val="1D4ED8"/>
                </a:solidFill>
              </a:defRPr>
            </a:pPr>
            <a:r>
              <a:t>代操各大飯店管理系統、Channel Manager、Booking Engine</a:t>
            </a:r>
          </a:p>
          <a:p>
            <a:pPr>
              <a:defRPr sz="1800">
                <a:solidFill>
                  <a:srgbClr val="5C6E86"/>
                </a:solidFill>
              </a:defRPr>
            </a:pPr>
            <a:r>
              <a:t>協助旅宿業者建立可持續成長的營收引擎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版本：2026 Q2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常見問答 FAQ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5120640" cy="1554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Q1 需要更換現有系統嗎？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不需要。以你現有系統為基礎進行代操與優化。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822960" y="3474720"/>
            <a:ext cx="5120640" cy="1554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Q2 代操多久能看到成效？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通常 4–8 週可看到趨勢改善，90 天可觀察穩定成效。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126480" y="1737360"/>
            <a:ext cx="5212080" cy="1554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Q3 服務包含哪些系統？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主流 PMS、Channel Manager、Booking Engine 與 OTA 管理。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126480" y="3474720"/>
            <a:ext cx="5212080" cy="1554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Q4 如何確保品牌價格策略？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設定價格邊界與審核機制，所有異常可追溯。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導入時程（建議）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256032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Week 1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現況盤點</a:t>
            </a:r>
            <a:br/>
            <a:r>
              <a:t>KPI 對齊</a:t>
            </a:r>
            <a:br/>
            <a:r>
              <a:t>權限建立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566160" y="1737360"/>
            <a:ext cx="256032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Week 2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策略設定</a:t>
            </a:r>
            <a:br/>
            <a:r>
              <a:t>通路修正</a:t>
            </a:r>
            <a:br/>
            <a:r>
              <a:t>基準線建立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309360" y="1737360"/>
            <a:ext cx="256032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Week 3-4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正式代操</a:t>
            </a:r>
            <a:br/>
            <a:r>
              <a:t>每日調整</a:t>
            </a:r>
            <a:br/>
            <a:r>
              <a:t>週報回饋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052560" y="1737360"/>
            <a:ext cx="2286000" cy="347472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Month 2+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月度檢討</a:t>
            </a:r>
            <a:br/>
            <a:r>
              <a:t>策略迭代</a:t>
            </a:r>
            <a:br/>
            <a:r>
              <a:t>擴大成效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822960" y="1371600"/>
            <a:ext cx="10607040" cy="438912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b="1" sz="3400">
                <a:solidFill>
                  <a:srgbClr val="0F2747"/>
                </a:solidFill>
              </a:defRPr>
            </a:pPr>
            <a:r>
              <a:t>讓收益管理不再靠運氣，交給 Hexa 代操團隊</a:t>
            </a:r>
          </a:p>
          <a:p>
            <a:pPr>
              <a:defRPr sz="1800">
                <a:solidFill>
                  <a:srgbClr val="5C6E86"/>
                </a:solidFill>
              </a:defRPr>
            </a:pPr>
            <a:r>
              <a:t>Email：service@hexa.tw   ｜   Website：https://hexa.tw</a:t>
            </a:r>
          </a:p>
          <a:p>
            <a:pPr>
              <a:defRPr sz="1300">
                <a:solidFill>
                  <a:srgbClr val="5C6E86"/>
                </a:solidFill>
              </a:defRPr>
            </a:pPr>
            <a:r>
              <a:t>（本簡報為可編輯模板，案例數據可依實際客戶更新）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目錄</a:t>
            </a:r>
          </a:p>
          <a:p>
            <a:pPr>
              <a:defRPr sz="1600">
                <a:solidFill>
                  <a:srgbClr val="5C6E86"/>
                </a:solidFill>
              </a:defRPr>
            </a:pPr>
            <a:r>
              <a:t>從痛點到成果，一次看懂 Hexa 收益管理服務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1737360"/>
            <a:ext cx="10058400" cy="43891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400">
                <a:solidFill>
                  <a:srgbClr val="0F2747"/>
                </a:solidFill>
              </a:defRPr>
            </a:pPr>
            <a:r>
              <a:t>01 產業痛點與機會</a:t>
            </a:r>
          </a:p>
          <a:p>
            <a:pPr>
              <a:defRPr sz="2200">
                <a:solidFill>
                  <a:srgbClr val="0F2747"/>
                </a:solidFill>
              </a:defRPr>
            </a:pPr>
            <a:r>
              <a:t>02 Hexa 服務定位</a:t>
            </a:r>
          </a:p>
          <a:p>
            <a:pPr>
              <a:defRPr sz="2200">
                <a:solidFill>
                  <a:srgbClr val="0F2747"/>
                </a:solidFill>
              </a:defRPr>
            </a:pPr>
            <a:r>
              <a:t>03 代操方法論（STEP 1 / STEP 2）</a:t>
            </a:r>
          </a:p>
          <a:p>
            <a:pPr>
              <a:defRPr sz="2200">
                <a:solidFill>
                  <a:srgbClr val="0F2747"/>
                </a:solidFill>
              </a:defRPr>
            </a:pPr>
            <a:r>
              <a:t>04 合作流程與分工</a:t>
            </a:r>
          </a:p>
          <a:p>
            <a:pPr>
              <a:defRPr sz="2200">
                <a:solidFill>
                  <a:srgbClr val="0F2747"/>
                </a:solidFill>
              </a:defRPr>
            </a:pPr>
            <a:r>
              <a:t>05 案例成果（示意模板）</a:t>
            </a:r>
          </a:p>
          <a:p>
            <a:pPr>
              <a:defRPr sz="2200">
                <a:solidFill>
                  <a:srgbClr val="0F2747"/>
                </a:solidFill>
              </a:defRPr>
            </a:pPr>
            <a:r>
              <a:t>06 常見問答與聯絡方式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旅宿收益管理的常見瓶頸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645920"/>
            <a:ext cx="35661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價格策略分散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房價調整頻率不足，無法即時反映需求變化。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26280" y="1645920"/>
            <a:ext cx="35661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通路設定複雜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OTA / 官網 / CM 設定不一致，常見漏賣、價差與超賣風險。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1645920"/>
            <a:ext cx="31089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數據難落地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有報表、沒決策，缺乏可執行的收益行動清單。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822960" y="3749039"/>
            <a:ext cx="35661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人力不足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現場團隊忙於營運，無法持續做收益優化。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526280" y="3749039"/>
            <a:ext cx="35661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缺乏跨系統經驗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不同供應商邏輯不同，調整成本高且風險大。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229600" y="3749039"/>
            <a:ext cx="3108960" cy="192024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成效難追蹤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缺少固定 KPI 追蹤，改善幅度不明確。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Hexa 的定位</a:t>
            </a:r>
          </a:p>
          <a:p>
            <a:pPr>
              <a:defRPr sz="1600">
                <a:solidFill>
                  <a:srgbClr val="5C6E86"/>
                </a:solidFill>
              </a:defRPr>
            </a:pPr>
            <a:r>
              <a:t>不是替你換系統，而是把既有系統用到最有產值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521208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我們做什麼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• 代操既有 PMS / Channel Manager / Booking Engine</a:t>
            </a:r>
            <a:br/>
            <a:r>
              <a:t>• 日常調價與庫存策略</a:t>
            </a:r>
            <a:br/>
            <a:r>
              <a:t>• 通路曝光與促銷節奏</a:t>
            </a:r>
            <a:br/>
            <a:r>
              <a:t>• 週/月報與策略檢討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217920" y="1737360"/>
            <a:ext cx="512064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你得到什麼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• 更穩定的 RevPAR 成長</a:t>
            </a:r>
            <a:br/>
            <a:r>
              <a:t>• 更清楚的通路毛利結構</a:t>
            </a:r>
            <a:br/>
            <a:r>
              <a:t>• 更低的漏賣/超賣風險</a:t>
            </a:r>
            <a:br/>
            <a:r>
              <a:t>• 可持續的收益 SOP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代操方法論｜STEP 1 盤點與佈局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35661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01 定位與價格策略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盤點房型與客群，建立平假日、旺淡季、提前天數定價框架。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26280" y="1737360"/>
            <a:ext cx="35661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02 通路健康檢查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檢查 OTA、官網、CM 設定一致性，修正價差與限制條件。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1737360"/>
            <a:ext cx="31089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03 曝光與促銷節奏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規劃活動檔期、內容節奏、促銷規則，提升有效流量。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代操方法論｜STEP 2 執行與優化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35661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04 動態調價執行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依入住率、Pickup、競品與市場訊號，持續微調房價。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26280" y="1737360"/>
            <a:ext cx="35661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05 庫存與停售管理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依需求調整房量與限制條件，控制風險並拉高轉換。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8229600" y="1737360"/>
            <a:ext cx="310896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06 週月檢討迭代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固定回顧 KPI，形成策略迭代清單與下一期行動。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合作方式與角色分工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347472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業者端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提供房量政策、品牌規範與營運限制</a:t>
            </a:r>
            <a:br/>
            <a:r>
              <a:t>確認關鍵決策與授權邊界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89120" y="1737360"/>
            <a:ext cx="347472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Hexa 團隊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代操系統設定、調價與庫存</a:t>
            </a:r>
            <a:br/>
            <a:r>
              <a:t>提出週月報與策略建議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955279" y="1737360"/>
            <a:ext cx="347472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市場端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通路流量與需求變動</a:t>
            </a:r>
            <a:br/>
            <a:r>
              <a:t>回饋到策略模型持續優化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建議追蹤 KPI（90 天）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512064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核心收益指標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• RevPAR</a:t>
            </a:r>
            <a:br/>
            <a:r>
              <a:t>• ADR</a:t>
            </a:r>
            <a:br/>
            <a:r>
              <a:t>• 入住率</a:t>
            </a:r>
            <a:br/>
            <a:r>
              <a:t>• 取消率</a:t>
            </a:r>
            <a:br/>
            <a:r>
              <a:t>• 每通路毛利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126480" y="1737360"/>
            <a:ext cx="5212080" cy="356616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營運效率指標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• 調價執行率</a:t>
            </a:r>
            <a:br/>
            <a:r>
              <a:t>• 庫存修正時效</a:t>
            </a:r>
            <a:br/>
            <a:r>
              <a:t>• 價差異常次數</a:t>
            </a:r>
            <a:br/>
            <a:r>
              <a:t>• 週報/月報達成率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3F8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hexa-logo-us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26880" y="182880"/>
            <a:ext cx="2103120" cy="6708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31520" y="411480"/>
            <a:ext cx="10332720" cy="10058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b="1" sz="3400">
                <a:solidFill>
                  <a:srgbClr val="0F2747"/>
                </a:solidFill>
              </a:defRPr>
            </a:pPr>
            <a:r>
              <a:t>案例成果（模板，可置換真實客戶數據）</a:t>
            </a:r>
          </a:p>
        </p:txBody>
      </p:sp>
      <p:sp>
        <p:nvSpPr>
          <p:cNvPr id="5" name="Rectangle 4"/>
          <p:cNvSpPr/>
          <p:nvPr/>
        </p:nvSpPr>
        <p:spPr>
          <a:xfrm>
            <a:off x="731520" y="1325880"/>
            <a:ext cx="2103120" cy="54864"/>
          </a:xfrm>
          <a:prstGeom prst="rect">
            <a:avLst/>
          </a:prstGeom>
          <a:solidFill>
            <a:srgbClr val="1D4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ounded Rectangle 5"/>
          <p:cNvSpPr/>
          <p:nvPr/>
        </p:nvSpPr>
        <p:spPr>
          <a:xfrm>
            <a:off x="822960" y="1737360"/>
            <a:ext cx="347472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案例 A｜都會商旅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合作前：</a:t>
            </a:r>
            <a:br/>
            <a:r>
              <a:t>• 月營收 NT$3,531,260</a:t>
            </a:r>
            <a:br/>
            <a:r>
              <a:t>• ADR 5,714</a:t>
            </a:r>
            <a:br/>
            <a:br/>
            <a:r>
              <a:t>合作後：</a:t>
            </a:r>
            <a:br/>
            <a:r>
              <a:t>• 月營收 NT$5,082,152</a:t>
            </a:r>
            <a:br/>
            <a:r>
              <a:t>• ADR 6,433</a:t>
            </a:r>
            <a:br/>
            <a:br/>
            <a:r>
              <a:t>成長：營收 +44%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389120" y="1737360"/>
            <a:ext cx="347472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案例 B｜連鎖旅館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合作前：</a:t>
            </a:r>
            <a:br/>
            <a:r>
              <a:t>• 月營收 NT$1,404,095</a:t>
            </a:r>
            <a:br/>
            <a:r>
              <a:t>• ADR 2,476</a:t>
            </a:r>
            <a:br/>
            <a:br/>
            <a:r>
              <a:t>合作後：</a:t>
            </a:r>
            <a:br/>
            <a:r>
              <a:t>• 月營收 NT$3,759,934</a:t>
            </a:r>
            <a:br/>
            <a:r>
              <a:t>• ADR 2,655</a:t>
            </a:r>
            <a:br/>
            <a:br/>
            <a:r>
              <a:t>成長：營收 +167%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7955279" y="1737360"/>
            <a:ext cx="3474720" cy="3840480"/>
          </a:xfrm>
          <a:prstGeom prst="roundRect">
            <a:avLst/>
          </a:prstGeom>
          <a:solidFill>
            <a:srgbClr val="FFFFFF"/>
          </a:solidFill>
          <a:ln>
            <a:solidFill>
              <a:srgbClr val="D8E3F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b="1" sz="2000">
                <a:solidFill>
                  <a:srgbClr val="0F2747"/>
                </a:solidFill>
              </a:defRPr>
            </a:pPr>
            <a:r>
              <a:t>案例 C｜在地旅店</a:t>
            </a:r>
          </a:p>
          <a:p>
            <a:pPr>
              <a:defRPr sz="1400">
                <a:solidFill>
                  <a:srgbClr val="5C6E86"/>
                </a:solidFill>
              </a:defRPr>
            </a:pPr>
            <a:r>
              <a:t>合作前：</a:t>
            </a:r>
            <a:br/>
            <a:r>
              <a:t>• 月營收 NT$511,260</a:t>
            </a:r>
            <a:br/>
            <a:r>
              <a:t>• ADR 2,155</a:t>
            </a:r>
            <a:br/>
            <a:br/>
            <a:r>
              <a:t>合作後：</a:t>
            </a:r>
            <a:br/>
            <a:r>
              <a:t>• 月營收 NT$1,011,059</a:t>
            </a:r>
            <a:br/>
            <a:r>
              <a:t>• ADR 2,605</a:t>
            </a:r>
            <a:br/>
            <a:br/>
            <a:r>
              <a:t>成長：營收 +98%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